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2" Type="http://schemas.openxmlformats.org/officeDocument/2006/relationships/viewProps" Target="viewProps.xml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4" Type="http://schemas.openxmlformats.org/officeDocument/2006/relationships/tableStyles" Target="tableStyles.xml" /><Relationship Id="rId4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Calculus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Variations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Distancing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R_D/R_0,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Distancing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</a:t>
            </a:r>
          </a:p>
        </p:txBody>
      </p:sp>
      <p:pic>
        <p:nvPicPr>
          <p:cNvPr descr="MakeFigs-20211024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-20211024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## quartz_off_screen 
##                 2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## quartz_off_screen 
##                 2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## Loading required package: ggplot2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viridis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viridisLite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ggthemes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rootSolve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latex2exp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5</a:t>
            </a:r>
          </a:p>
        </p:txBody>
      </p:sp>
      <p:pic>
        <p:nvPicPr>
          <p:cNvPr descr="MakeFigs-20211024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Infected,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-20211024_files/figure-pptx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     # Infected, R0 = 1.5 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Infected,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-20211024_files/figure-pptx/unnamed-chunk-3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 Infected, R0 = 1.5 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Infected,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-20211024_files/figure-pptx/unnamed-chunk-3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 Infected, R0 = 2.5  # Infected, R0 = 5 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-20211024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-20211024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-20211024_files/figure-pptx/unnamed-chunk-4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-20211024_files/figure-pptx/unnamed-chunk-4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Sinf1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Sinf5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f5,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br/>
            <a:r>
              <a:rPr>
                <a:latin typeface="Courier"/>
              </a:rPr>
              <a:t>S1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br/>
            <a:r>
              <a:rPr>
                <a:latin typeface="Courier"/>
              </a:rPr>
              <a:t>S2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br/>
            <a:r>
              <a:rPr>
                <a:latin typeface="Courier"/>
              </a:rPr>
              <a:t>S5max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-20211024_files/figure-pptx/unnamed-chunk-4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4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2.5</a:t>
            </a:r>
          </a:p>
        </p:txBody>
      </p:sp>
      <p:pic>
        <p:nvPicPr>
          <p:cNvPr descr="MakeFigs-20211024_files/figure-pptx/unnamed-chunk-4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2.5</a:t>
            </a:r>
          </a:p>
        </p:txBody>
      </p:sp>
      <p:pic>
        <p:nvPicPr>
          <p:cNvPr descr="MakeFigs-20211024_files/figure-pptx/unnamed-chunk-4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5</a:t>
            </a:r>
          </a:p>
        </p:txBody>
      </p:sp>
      <p:pic>
        <p:nvPicPr>
          <p:cNvPr descr="MakeFigs-20211024_files/figure-pptx/unnamed-chunk-4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(x,R0){</a:t>
            </a:r>
            <a:r>
              <a:rPr>
                <a:solidFill>
                  <a:srgbClr val="06287E"/>
                </a:solidFill>
                <a:latin typeface="Courier"/>
              </a:rPr>
              <a:t>exp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r>
              <a:rPr>
                <a:solidFill>
                  <a:srgbClr val="4070A0"/>
                </a:solidFill>
                <a:latin typeface="Courier"/>
              </a:rPr>
              <a:t>*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x))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x}</a:t>
            </a:r>
            <a:br/>
            <a:r>
              <a:rPr>
                <a:latin typeface="Courier"/>
              </a:rPr>
              <a:t>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(x,R0){</a:t>
            </a:r>
            <a:r>
              <a:rPr>
                <a:solidFill>
                  <a:srgbClr val="06287E"/>
                </a:solidFill>
                <a:latin typeface="Courier"/>
              </a:rPr>
              <a:t>exp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r>
              <a:rPr>
                <a:solidFill>
                  <a:srgbClr val="4070A0"/>
                </a:solidFill>
                <a:latin typeface="Courier"/>
              </a:rPr>
              <a:t>*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x))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x}</a:t>
            </a:r>
            <a:br/>
            <a:r>
              <a:rPr>
                <a:latin typeface="Courier"/>
              </a:rPr>
              <a:t>f5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(x,R0){</a:t>
            </a:r>
            <a:r>
              <a:rPr>
                <a:solidFill>
                  <a:srgbClr val="06287E"/>
                </a:solidFill>
                <a:latin typeface="Courier"/>
              </a:rPr>
              <a:t>exp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solidFill>
                  <a:srgbClr val="4070A0"/>
                </a:solidFill>
                <a:latin typeface="Courier"/>
              </a:rPr>
              <a:t>*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x))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x}</a:t>
            </a:r>
          </a:p>
          <a:p>
            <a:pPr lvl="0" indent="0">
              <a:buNone/>
            </a:pPr>
            <a:r>
              <a:rPr>
                <a:latin typeface="Courier"/>
              </a:rPr>
              <a:t>Sinf1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Sinf5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f5,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br/>
            <a:r>
              <a:rPr>
                <a:latin typeface="Courier"/>
              </a:rPr>
              <a:t>S1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br/>
            <a:r>
              <a:rPr>
                <a:latin typeface="Courier"/>
              </a:rPr>
              <a:t>S2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br/>
            <a:r>
              <a:rPr>
                <a:latin typeface="Courier"/>
              </a:rPr>
              <a:t>S5max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br/>
            <a:r>
              <a:rPr>
                <a:latin typeface="Courier"/>
              </a:rPr>
              <a:t>d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months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d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tau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br/>
            <a:r>
              <a:rPr>
                <a:latin typeface="Courier"/>
              </a:rPr>
              <a:t>d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tFinal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factor</a:t>
            </a:r>
            <a:r>
              <a:rPr>
                <a:latin typeface="Courier"/>
              </a:rPr>
              <a:t>(d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tFinal,</a:t>
            </a:r>
            <a:r>
              <a:rPr>
                <a:solidFill>
                  <a:srgbClr val="7D9029"/>
                </a:solidFill>
                <a:latin typeface="Courier"/>
              </a:rPr>
              <a:t>levels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8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16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32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64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128</a:t>
            </a:r>
            <a:r>
              <a:rPr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c[aux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0.025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"Suppression"</a:t>
            </a:r>
            <a:br/>
            <a:r>
              <a:rPr>
                <a:latin typeface="Courier"/>
              </a:rPr>
              <a:t>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c[aux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0.4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"Mitigation (Herd Immunity)"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require</a:t>
            </a:r>
            <a:r>
              <a:rPr>
                <a:latin typeface="Courier"/>
              </a:rPr>
              <a:t>(tidyr)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tidyr</a:t>
            </a:r>
          </a:p>
          <a:p>
            <a:pPr lvl="0" indent="0">
              <a:buNone/>
            </a:pPr>
            <a:r>
              <a:rPr>
                <a:latin typeface="Courier"/>
              </a:rPr>
              <a:t>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c[aux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0.025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"Suppression"</a:t>
            </a:r>
            <a:br/>
            <a:r>
              <a:rPr>
                <a:latin typeface="Courier"/>
              </a:rPr>
              <a:t>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c[aux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0.4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"Mitigation (Herd Immunity)"</a:t>
            </a:r>
            <a:br/>
            <a:r>
              <a:rPr>
                <a:latin typeface="Courier"/>
              </a:rPr>
              <a:t>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seq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0.01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,.</a:t>
            </a:r>
            <a:r>
              <a:rPr>
                <a:solidFill>
                  <a:srgbClr val="40A070"/>
                </a:solidFill>
                <a:latin typeface="Courier"/>
              </a:rPr>
              <a:t>01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y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06287E"/>
                </a:solidFill>
                <a:latin typeface="Courier"/>
              </a:rPr>
              <a:t>log</a:t>
            </a:r>
            <a:r>
              <a:rPr>
                <a:latin typeface="Courier"/>
              </a:rPr>
              <a:t>(x)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x</a:t>
            </a:r>
            <a:r>
              <a:rPr>
                <a:solidFill>
                  <a:srgbClr val="40A070"/>
                </a:solidFill>
                <a:latin typeface="Courier"/>
              </a:rPr>
              <a:t>-1</a:t>
            </a:r>
            <a:br/>
            <a:r>
              <a:rPr>
                <a:latin typeface="Courier"/>
              </a:rPr>
              <a:t>p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as.data.frame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cbind</a:t>
            </a:r>
            <a:r>
              <a:rPr>
                <a:latin typeface="Courier"/>
              </a:rPr>
              <a:t>(x,y))</a:t>
            </a:r>
            <a:br/>
            <a:r>
              <a:rPr>
                <a:latin typeface="Courier"/>
              </a:rPr>
              <a:t>g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(p,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y))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theme_bw</a:t>
            </a:r>
            <a:r>
              <a:rPr>
                <a:latin typeface="Courier"/>
              </a:rPr>
              <a:t>()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scale_x_continuous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breaks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,.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,.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,.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r>
              <a:rPr>
                <a:latin typeface="Courier"/>
              </a:rPr>
              <a:t>,.</a:t>
            </a:r>
            <a:r>
              <a:rPr>
                <a:solidFill>
                  <a:srgbClr val="40A070"/>
                </a:solidFill>
                <a:latin typeface="Courier"/>
              </a:rPr>
              <a:t>8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),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"0.2"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"0.4"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"0.6"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"0.8"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"1"</a:t>
            </a:r>
            <a:r>
              <a:rPr>
                <a:latin typeface="Courier"/>
              </a:rPr>
              <a:t>))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xlab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"RD"</a:t>
            </a:r>
            <a:r>
              <a:rPr>
                <a:latin typeface="Courier"/>
              </a:rPr>
              <a:t>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ylab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"g(x)"</a:t>
            </a:r>
            <a:r>
              <a:rPr>
                <a:latin typeface="Courier"/>
              </a:rPr>
              <a:t>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xlab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solidFill>
                  <a:srgbClr val="06287E"/>
                </a:solidFill>
                <a:latin typeface="Courier"/>
              </a:rPr>
              <a:t>scale_y_continuous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breaks=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),</a:t>
            </a:r>
            <a:r>
              <a:rPr>
                <a:solidFill>
                  <a:srgbClr val="7D9029"/>
                </a:solidFill>
                <a:latin typeface="Courier"/>
              </a:rPr>
              <a:t>labels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"1"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"2"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"3"</a:t>
            </a:r>
            <a:r>
              <a:rPr>
                <a:latin typeface="Courier"/>
              </a:rPr>
              <a:t>))</a:t>
            </a:r>
            <a:br/>
            <a:r>
              <a:rPr>
                <a:latin typeface="Courier"/>
              </a:rPr>
              <a:t>g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## quartz_off_screen 
##                 2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20211024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## quartz_off_screen 
##                 2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Calculus of Variations Approach to Social Distancing</dc:title>
  <dc:creator/>
  <cp:keywords/>
  <dcterms:created xsi:type="dcterms:W3CDTF">2021-10-28T20:09:18Z</dcterms:created>
  <dcterms:modified xsi:type="dcterms:W3CDTF">2021-10-28T20:09:18Z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